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48225" cy="42483088"/>
  <p:notesSz cx="6858000" cy="9144000"/>
  <p:defaultTextStyle>
    <a:defPPr>
      <a:defRPr lang="en-US"/>
    </a:defPPr>
    <a:lvl1pPr marL="0" algn="l" defTabSz="4880610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1pPr>
    <a:lvl2pPr marL="2440305" algn="l" defTabSz="4880610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2pPr>
    <a:lvl3pPr marL="4880610" algn="l" defTabSz="4880610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3pPr>
    <a:lvl4pPr marL="7320915" algn="l" defTabSz="4880610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4pPr>
    <a:lvl5pPr marL="9761220" algn="l" defTabSz="4880610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5pPr>
    <a:lvl6pPr marL="12201525" algn="l" defTabSz="4880610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6pPr>
    <a:lvl7pPr marL="14641830" algn="l" defTabSz="4880610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7pPr>
    <a:lvl8pPr marL="17082135" algn="l" defTabSz="4880610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8pPr>
    <a:lvl9pPr marL="19522440" algn="l" defTabSz="4880610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27">
          <p15:clr>
            <a:srgbClr val="A4A3A4"/>
          </p15:clr>
        </p15:guide>
        <p15:guide id="2" pos="73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181" y="19"/>
      </p:cViewPr>
      <p:guideLst>
        <p:guide orient="horz" pos="15727"/>
        <p:guide pos="7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5F8DC-E1B8-1C4B-A4D4-820B2F5771DB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685800"/>
            <a:ext cx="2441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2175-9DBF-2E42-B676-2B0426C84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B2175-9DBF-2E42-B676-2B0426C844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1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618" y="13197296"/>
            <a:ext cx="25710991" cy="91063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7234" y="24073750"/>
            <a:ext cx="21173758" cy="10856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4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80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320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761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20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64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08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522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F862-EB2E-4BB5-8A8C-44AD6AFBFF62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EB8C-62B5-4564-A277-8737BE357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2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F862-EB2E-4BB5-8A8C-44AD6AFBFF62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EB8C-62B5-4564-A277-8737BE357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4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29964" y="1701297"/>
            <a:ext cx="6805851" cy="36248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412" y="1701297"/>
            <a:ext cx="19913415" cy="36248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F862-EB2E-4BB5-8A8C-44AD6AFBFF62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EB8C-62B5-4564-A277-8737BE357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07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F862-EB2E-4BB5-8A8C-44AD6AFBFF62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EB8C-62B5-4564-A277-8737BE357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8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3" y="27299322"/>
            <a:ext cx="25710991" cy="8437613"/>
          </a:xfrm>
        </p:spPr>
        <p:txBody>
          <a:bodyPr anchor="t"/>
          <a:lstStyle>
            <a:lvl1pPr algn="l">
              <a:defRPr sz="21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403" y="18006148"/>
            <a:ext cx="25710991" cy="9293173"/>
          </a:xfrm>
        </p:spPr>
        <p:txBody>
          <a:bodyPr anchor="b"/>
          <a:lstStyle>
            <a:lvl1pPr marL="0" indent="0"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1pPr>
            <a:lvl2pPr marL="2440305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88061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3pPr>
            <a:lvl4pPr marL="7320915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4pPr>
            <a:lvl5pPr marL="976122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5pPr>
            <a:lvl6pPr marL="12201525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6pPr>
            <a:lvl7pPr marL="1464183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7pPr>
            <a:lvl8pPr marL="17082135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8pPr>
            <a:lvl9pPr marL="1952244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F862-EB2E-4BB5-8A8C-44AD6AFBFF62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EB8C-62B5-4564-A277-8737BE357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43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411" y="9912724"/>
            <a:ext cx="13359633" cy="28036874"/>
          </a:xfrm>
        </p:spPr>
        <p:txBody>
          <a:bodyPr/>
          <a:lstStyle>
            <a:lvl1pPr>
              <a:defRPr sz="14900"/>
            </a:lvl1pPr>
            <a:lvl2pPr>
              <a:defRPr sz="12800"/>
            </a:lvl2pPr>
            <a:lvl3pPr>
              <a:defRPr sz="107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76182" y="9912724"/>
            <a:ext cx="13359633" cy="28036874"/>
          </a:xfrm>
        </p:spPr>
        <p:txBody>
          <a:bodyPr/>
          <a:lstStyle>
            <a:lvl1pPr>
              <a:defRPr sz="14900"/>
            </a:lvl1pPr>
            <a:lvl2pPr>
              <a:defRPr sz="12800"/>
            </a:lvl2pPr>
            <a:lvl3pPr>
              <a:defRPr sz="107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F862-EB2E-4BB5-8A8C-44AD6AFBFF62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EB8C-62B5-4564-A277-8737BE357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3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411" y="9509529"/>
            <a:ext cx="13364886" cy="3963118"/>
          </a:xfrm>
        </p:spPr>
        <p:txBody>
          <a:bodyPr anchor="b"/>
          <a:lstStyle>
            <a:lvl1pPr marL="0" indent="0">
              <a:buNone/>
              <a:defRPr sz="12800" b="1"/>
            </a:lvl1pPr>
            <a:lvl2pPr marL="2440305" indent="0">
              <a:buNone/>
              <a:defRPr sz="10700" b="1"/>
            </a:lvl2pPr>
            <a:lvl3pPr marL="4880610" indent="0">
              <a:buNone/>
              <a:defRPr sz="9600" b="1"/>
            </a:lvl3pPr>
            <a:lvl4pPr marL="7320915" indent="0">
              <a:buNone/>
              <a:defRPr sz="8500" b="1"/>
            </a:lvl4pPr>
            <a:lvl5pPr marL="9761220" indent="0">
              <a:buNone/>
              <a:defRPr sz="8500" b="1"/>
            </a:lvl5pPr>
            <a:lvl6pPr marL="12201525" indent="0">
              <a:buNone/>
              <a:defRPr sz="8500" b="1"/>
            </a:lvl6pPr>
            <a:lvl7pPr marL="14641830" indent="0">
              <a:buNone/>
              <a:defRPr sz="8500" b="1"/>
            </a:lvl7pPr>
            <a:lvl8pPr marL="17082135" indent="0">
              <a:buNone/>
              <a:defRPr sz="8500" b="1"/>
            </a:lvl8pPr>
            <a:lvl9pPr marL="19522440" indent="0">
              <a:buNone/>
              <a:defRPr sz="8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411" y="13472647"/>
            <a:ext cx="13364886" cy="24476949"/>
          </a:xfrm>
        </p:spPr>
        <p:txBody>
          <a:bodyPr/>
          <a:lstStyle>
            <a:lvl1pPr>
              <a:defRPr sz="12800"/>
            </a:lvl1pPr>
            <a:lvl2pPr>
              <a:defRPr sz="10700"/>
            </a:lvl2pPr>
            <a:lvl3pPr>
              <a:defRPr sz="96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5680" y="9509529"/>
            <a:ext cx="13370136" cy="3963118"/>
          </a:xfrm>
        </p:spPr>
        <p:txBody>
          <a:bodyPr anchor="b"/>
          <a:lstStyle>
            <a:lvl1pPr marL="0" indent="0">
              <a:buNone/>
              <a:defRPr sz="12800" b="1"/>
            </a:lvl1pPr>
            <a:lvl2pPr marL="2440305" indent="0">
              <a:buNone/>
              <a:defRPr sz="10700" b="1"/>
            </a:lvl2pPr>
            <a:lvl3pPr marL="4880610" indent="0">
              <a:buNone/>
              <a:defRPr sz="9600" b="1"/>
            </a:lvl3pPr>
            <a:lvl4pPr marL="7320915" indent="0">
              <a:buNone/>
              <a:defRPr sz="8500" b="1"/>
            </a:lvl4pPr>
            <a:lvl5pPr marL="9761220" indent="0">
              <a:buNone/>
              <a:defRPr sz="8500" b="1"/>
            </a:lvl5pPr>
            <a:lvl6pPr marL="12201525" indent="0">
              <a:buNone/>
              <a:defRPr sz="8500" b="1"/>
            </a:lvl6pPr>
            <a:lvl7pPr marL="14641830" indent="0">
              <a:buNone/>
              <a:defRPr sz="8500" b="1"/>
            </a:lvl7pPr>
            <a:lvl8pPr marL="17082135" indent="0">
              <a:buNone/>
              <a:defRPr sz="8500" b="1"/>
            </a:lvl8pPr>
            <a:lvl9pPr marL="19522440" indent="0">
              <a:buNone/>
              <a:defRPr sz="8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5680" y="13472647"/>
            <a:ext cx="13370136" cy="24476949"/>
          </a:xfrm>
        </p:spPr>
        <p:txBody>
          <a:bodyPr/>
          <a:lstStyle>
            <a:lvl1pPr>
              <a:defRPr sz="12800"/>
            </a:lvl1pPr>
            <a:lvl2pPr>
              <a:defRPr sz="10700"/>
            </a:lvl2pPr>
            <a:lvl3pPr>
              <a:defRPr sz="96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F862-EB2E-4BB5-8A8C-44AD6AFBFF62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EB8C-62B5-4564-A277-8737BE357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67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F862-EB2E-4BB5-8A8C-44AD6AFBFF62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EB8C-62B5-4564-A277-8737BE357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9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F862-EB2E-4BB5-8A8C-44AD6AFBFF62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EB8C-62B5-4564-A277-8737BE357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33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3" y="1691457"/>
            <a:ext cx="9951458" cy="7198523"/>
          </a:xfrm>
        </p:spPr>
        <p:txBody>
          <a:bodyPr anchor="b"/>
          <a:lstStyle>
            <a:lvl1pPr algn="l">
              <a:defRPr sz="10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216" y="1691459"/>
            <a:ext cx="16909598" cy="36258138"/>
          </a:xfrm>
        </p:spPr>
        <p:txBody>
          <a:bodyPr/>
          <a:lstStyle>
            <a:lvl1pPr>
              <a:defRPr sz="17100"/>
            </a:lvl1pPr>
            <a:lvl2pPr>
              <a:defRPr sz="14900"/>
            </a:lvl2pPr>
            <a:lvl3pPr>
              <a:defRPr sz="128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413" y="8889985"/>
            <a:ext cx="9951458" cy="29059615"/>
          </a:xfrm>
        </p:spPr>
        <p:txBody>
          <a:bodyPr/>
          <a:lstStyle>
            <a:lvl1pPr marL="0" indent="0">
              <a:buNone/>
              <a:defRPr sz="7500"/>
            </a:lvl1pPr>
            <a:lvl2pPr marL="2440305" indent="0">
              <a:buNone/>
              <a:defRPr sz="6400"/>
            </a:lvl2pPr>
            <a:lvl3pPr marL="4880610" indent="0">
              <a:buNone/>
              <a:defRPr sz="5300"/>
            </a:lvl3pPr>
            <a:lvl4pPr marL="7320915" indent="0">
              <a:buNone/>
              <a:defRPr sz="4800"/>
            </a:lvl4pPr>
            <a:lvl5pPr marL="9761220" indent="0">
              <a:buNone/>
              <a:defRPr sz="4800"/>
            </a:lvl5pPr>
            <a:lvl6pPr marL="12201525" indent="0">
              <a:buNone/>
              <a:defRPr sz="4800"/>
            </a:lvl6pPr>
            <a:lvl7pPr marL="14641830" indent="0">
              <a:buNone/>
              <a:defRPr sz="4800"/>
            </a:lvl7pPr>
            <a:lvl8pPr marL="17082135" indent="0">
              <a:buNone/>
              <a:defRPr sz="4800"/>
            </a:lvl8pPr>
            <a:lvl9pPr marL="1952244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F862-EB2E-4BB5-8A8C-44AD6AFBFF62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EB8C-62B5-4564-A277-8737BE357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24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865" y="29738162"/>
            <a:ext cx="18148935" cy="3510758"/>
          </a:xfrm>
        </p:spPr>
        <p:txBody>
          <a:bodyPr anchor="b"/>
          <a:lstStyle>
            <a:lvl1pPr algn="l">
              <a:defRPr sz="10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8865" y="3795943"/>
            <a:ext cx="18148935" cy="25489853"/>
          </a:xfrm>
        </p:spPr>
        <p:txBody>
          <a:bodyPr/>
          <a:lstStyle>
            <a:lvl1pPr marL="0" indent="0">
              <a:buNone/>
              <a:defRPr sz="17100"/>
            </a:lvl1pPr>
            <a:lvl2pPr marL="2440305" indent="0">
              <a:buNone/>
              <a:defRPr sz="14900"/>
            </a:lvl2pPr>
            <a:lvl3pPr marL="4880610" indent="0">
              <a:buNone/>
              <a:defRPr sz="12800"/>
            </a:lvl3pPr>
            <a:lvl4pPr marL="7320915" indent="0">
              <a:buNone/>
              <a:defRPr sz="10700"/>
            </a:lvl4pPr>
            <a:lvl5pPr marL="9761220" indent="0">
              <a:buNone/>
              <a:defRPr sz="10700"/>
            </a:lvl5pPr>
            <a:lvl6pPr marL="12201525" indent="0">
              <a:buNone/>
              <a:defRPr sz="10700"/>
            </a:lvl6pPr>
            <a:lvl7pPr marL="14641830" indent="0">
              <a:buNone/>
              <a:defRPr sz="10700"/>
            </a:lvl7pPr>
            <a:lvl8pPr marL="17082135" indent="0">
              <a:buNone/>
              <a:defRPr sz="10700"/>
            </a:lvl8pPr>
            <a:lvl9pPr marL="19522440" indent="0">
              <a:buNone/>
              <a:defRPr sz="107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8865" y="33248920"/>
            <a:ext cx="18148935" cy="4985859"/>
          </a:xfrm>
        </p:spPr>
        <p:txBody>
          <a:bodyPr/>
          <a:lstStyle>
            <a:lvl1pPr marL="0" indent="0">
              <a:buNone/>
              <a:defRPr sz="7500"/>
            </a:lvl1pPr>
            <a:lvl2pPr marL="2440305" indent="0">
              <a:buNone/>
              <a:defRPr sz="6400"/>
            </a:lvl2pPr>
            <a:lvl3pPr marL="4880610" indent="0">
              <a:buNone/>
              <a:defRPr sz="5300"/>
            </a:lvl3pPr>
            <a:lvl4pPr marL="7320915" indent="0">
              <a:buNone/>
              <a:defRPr sz="4800"/>
            </a:lvl4pPr>
            <a:lvl5pPr marL="9761220" indent="0">
              <a:buNone/>
              <a:defRPr sz="4800"/>
            </a:lvl5pPr>
            <a:lvl6pPr marL="12201525" indent="0">
              <a:buNone/>
              <a:defRPr sz="4800"/>
            </a:lvl6pPr>
            <a:lvl7pPr marL="14641830" indent="0">
              <a:buNone/>
              <a:defRPr sz="4800"/>
            </a:lvl7pPr>
            <a:lvl8pPr marL="17082135" indent="0">
              <a:buNone/>
              <a:defRPr sz="4800"/>
            </a:lvl8pPr>
            <a:lvl9pPr marL="1952244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F862-EB2E-4BB5-8A8C-44AD6AFBFF62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EB8C-62B5-4564-A277-8737BE357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48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412" y="1701294"/>
            <a:ext cx="27223403" cy="7080515"/>
          </a:xfrm>
          <a:prstGeom prst="rect">
            <a:avLst/>
          </a:prstGeom>
        </p:spPr>
        <p:txBody>
          <a:bodyPr vert="horz" lIns="488061" tIns="244031" rIns="488061" bIns="2440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412" y="9912724"/>
            <a:ext cx="27223403" cy="28036874"/>
          </a:xfrm>
          <a:prstGeom prst="rect">
            <a:avLst/>
          </a:prstGeom>
        </p:spPr>
        <p:txBody>
          <a:bodyPr vert="horz" lIns="488061" tIns="244031" rIns="488061" bIns="2440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412" y="39375533"/>
            <a:ext cx="7057919" cy="2261831"/>
          </a:xfrm>
          <a:prstGeom prst="rect">
            <a:avLst/>
          </a:prstGeom>
        </p:spPr>
        <p:txBody>
          <a:bodyPr vert="horz" lIns="488061" tIns="244031" rIns="488061" bIns="244031" rtlCol="0" anchor="ctr"/>
          <a:lstStyle>
            <a:lvl1pPr algn="l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F862-EB2E-4BB5-8A8C-44AD6AFBFF62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4811" y="39375533"/>
            <a:ext cx="9578605" cy="2261831"/>
          </a:xfrm>
          <a:prstGeom prst="rect">
            <a:avLst/>
          </a:prstGeom>
        </p:spPr>
        <p:txBody>
          <a:bodyPr vert="horz" lIns="488061" tIns="244031" rIns="488061" bIns="244031" rtlCol="0" anchor="ctr"/>
          <a:lstStyle>
            <a:lvl1pPr algn="ct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7896" y="39375533"/>
            <a:ext cx="7057919" cy="2261831"/>
          </a:xfrm>
          <a:prstGeom prst="rect">
            <a:avLst/>
          </a:prstGeom>
        </p:spPr>
        <p:txBody>
          <a:bodyPr vert="horz" lIns="488061" tIns="244031" rIns="488061" bIns="244031" rtlCol="0" anchor="ctr"/>
          <a:lstStyle>
            <a:lvl1pPr algn="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9EB8C-62B5-4564-A277-8737BE357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1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80610" rtl="0" eaLnBrk="1" latinLnBrk="0" hangingPunct="1">
        <a:spcBef>
          <a:spcPct val="0"/>
        </a:spcBef>
        <a:buNone/>
        <a:defRPr sz="2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0229" indent="-1830229" algn="l" defTabSz="4880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0" kern="1200">
          <a:solidFill>
            <a:schemeClr val="tx1"/>
          </a:solidFill>
          <a:latin typeface="+mn-lt"/>
          <a:ea typeface="+mn-ea"/>
          <a:cs typeface="+mn-cs"/>
        </a:defRPr>
      </a:lvl1pPr>
      <a:lvl2pPr marL="3965496" indent="-1525191" algn="l" defTabSz="48806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900" kern="1200">
          <a:solidFill>
            <a:schemeClr val="tx1"/>
          </a:solidFill>
          <a:latin typeface="+mn-lt"/>
          <a:ea typeface="+mn-ea"/>
          <a:cs typeface="+mn-cs"/>
        </a:defRPr>
      </a:lvl2pPr>
      <a:lvl3pPr marL="6100763" indent="-1220153" algn="l" defTabSz="4880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3pPr>
      <a:lvl4pPr marL="8541068" indent="-1220153" algn="l" defTabSz="48806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0981373" indent="-1220153" algn="l" defTabSz="4880610" rtl="0" eaLnBrk="1" latinLnBrk="0" hangingPunct="1">
        <a:spcBef>
          <a:spcPct val="20000"/>
        </a:spcBef>
        <a:buFont typeface="Arial" panose="020B0604020202020204" pitchFamily="34" charset="0"/>
        <a:buChar char="»"/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421678" indent="-1220153" algn="l" defTabSz="4880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1983" indent="-1220153" algn="l" defTabSz="4880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8302288" indent="-1220153" algn="l" defTabSz="4880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0742593" indent="-1220153" algn="l" defTabSz="4880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061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440305" algn="l" defTabSz="488061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880610" algn="l" defTabSz="488061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320915" algn="l" defTabSz="488061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761220" algn="l" defTabSz="488061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201525" algn="l" defTabSz="488061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641830" algn="l" defTabSz="488061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7082135" algn="l" defTabSz="488061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9522440" algn="l" defTabSz="488061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myibdportal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BD2020.or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15520300" y="23970301"/>
            <a:ext cx="14400000" cy="18256721"/>
          </a:xfrm>
          <a:prstGeom prst="roundRect">
            <a:avLst>
              <a:gd name="adj" fmla="val 484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t" anchorCtr="0"/>
          <a:lstStyle/>
          <a:p>
            <a:pPr>
              <a:tabLst>
                <a:tab pos="101600" algn="l"/>
              </a:tabLst>
            </a:pPr>
            <a:endParaRPr lang="en-GB" sz="3600" b="1" dirty="0" smtClean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5520300" y="5237286"/>
            <a:ext cx="14400000" cy="18256721"/>
          </a:xfrm>
          <a:prstGeom prst="roundRect">
            <a:avLst>
              <a:gd name="adj" fmla="val 484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t" anchorCtr="0"/>
          <a:lstStyle/>
          <a:p>
            <a:pPr>
              <a:tabLst>
                <a:tab pos="101600" algn="l"/>
              </a:tabLst>
            </a:pPr>
            <a:endParaRPr lang="en-GB" sz="3600" b="1" dirty="0" smtClean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7759" y="299877"/>
            <a:ext cx="29600042" cy="44096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54760" y="672504"/>
            <a:ext cx="244107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/>
              <a:t>Independent Validation </a:t>
            </a:r>
            <a:r>
              <a:rPr lang="en-US" sz="6500" b="1" dirty="0"/>
              <a:t>of the IBD-Control Questionnaire</a:t>
            </a:r>
            <a:r>
              <a:rPr lang="en-US" sz="6500" dirty="0" smtClean="0"/>
              <a:t>:</a:t>
            </a:r>
          </a:p>
          <a:p>
            <a:pPr algn="ctr"/>
            <a:r>
              <a:rPr lang="en-US" sz="6500" dirty="0" smtClean="0"/>
              <a:t> </a:t>
            </a:r>
            <a:r>
              <a:rPr lang="en-US" sz="5400" b="1" dirty="0"/>
              <a:t>Results from a l</a:t>
            </a:r>
            <a:r>
              <a:rPr lang="en-US" sz="5400" b="1" dirty="0" smtClean="0"/>
              <a:t>arge-scale </a:t>
            </a:r>
            <a:r>
              <a:rPr lang="en-US" sz="5400" b="1" dirty="0"/>
              <a:t>e</a:t>
            </a:r>
            <a:r>
              <a:rPr lang="en-US" sz="5400" b="1" dirty="0" smtClean="0"/>
              <a:t>lectronic </a:t>
            </a:r>
            <a:r>
              <a:rPr lang="en-US" sz="5400" b="1" dirty="0"/>
              <a:t>p</a:t>
            </a:r>
            <a:r>
              <a:rPr lang="en-US" sz="5400" b="1" dirty="0" smtClean="0"/>
              <a:t>atient </a:t>
            </a:r>
            <a:r>
              <a:rPr lang="en-US" sz="5400" b="1" dirty="0"/>
              <a:t>e</a:t>
            </a:r>
            <a:r>
              <a:rPr lang="en-US" sz="5400" b="1" dirty="0" smtClean="0"/>
              <a:t>xperience </a:t>
            </a:r>
            <a:r>
              <a:rPr lang="en-US" sz="5400" b="1" dirty="0"/>
              <a:t>s</a:t>
            </a:r>
            <a:r>
              <a:rPr lang="en-US" sz="5400" b="1" dirty="0" smtClean="0"/>
              <a:t>urvey </a:t>
            </a:r>
            <a:r>
              <a:rPr lang="en-US" sz="5400" b="1" dirty="0"/>
              <a:t>(IBD2020</a:t>
            </a:r>
            <a:r>
              <a:rPr lang="en-US" sz="5400" b="1" dirty="0" smtClean="0"/>
              <a:t>)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dirty="0"/>
              <a:t>Keith </a:t>
            </a:r>
            <a:r>
              <a:rPr lang="en-US" sz="3600" dirty="0" smtClean="0"/>
              <a:t>Bodger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, </a:t>
            </a:r>
            <a:r>
              <a:rPr lang="en-US" sz="3600" dirty="0" err="1"/>
              <a:t>Tamsin</a:t>
            </a:r>
            <a:r>
              <a:rPr lang="en-US" sz="3600" dirty="0"/>
              <a:t> </a:t>
            </a:r>
            <a:r>
              <a:rPr lang="en-US" sz="3600" dirty="0" smtClean="0"/>
              <a:t>Gledhill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, </a:t>
            </a:r>
            <a:r>
              <a:rPr lang="en-US" sz="3600" dirty="0"/>
              <a:t>Richard </a:t>
            </a:r>
            <a:r>
              <a:rPr lang="en-US" sz="3600" dirty="0" smtClean="0"/>
              <a:t>Driscoll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, </a:t>
            </a:r>
            <a:r>
              <a:rPr lang="en-US" sz="3600" dirty="0"/>
              <a:t>Helen </a:t>
            </a:r>
            <a:r>
              <a:rPr lang="en-US" sz="3600" dirty="0" smtClean="0"/>
              <a:t>Terry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, </a:t>
            </a:r>
            <a:r>
              <a:rPr lang="en-US" sz="3600" dirty="0"/>
              <a:t>Peter </a:t>
            </a:r>
            <a:r>
              <a:rPr lang="en-US" sz="3600" dirty="0" smtClean="0"/>
              <a:t>Irving</a:t>
            </a:r>
            <a:r>
              <a:rPr lang="en-US" sz="3600" baseline="30000" dirty="0" smtClean="0"/>
              <a:t>4</a:t>
            </a:r>
            <a:r>
              <a:rPr lang="en-US" sz="3600" dirty="0" smtClean="0"/>
              <a:t>, </a:t>
            </a:r>
            <a:r>
              <a:rPr lang="en-US" sz="3600" dirty="0"/>
              <a:t>Simon </a:t>
            </a:r>
            <a:r>
              <a:rPr lang="en-US" sz="3600" dirty="0" smtClean="0"/>
              <a:t>Travis</a:t>
            </a:r>
            <a:r>
              <a:rPr lang="en-US" sz="3600" baseline="30000" dirty="0" smtClean="0"/>
              <a:t>5</a:t>
            </a:r>
            <a:endParaRPr lang="en-GB" sz="3600" baseline="30000" dirty="0" smtClean="0"/>
          </a:p>
          <a:p>
            <a:pPr algn="ctr"/>
            <a:r>
              <a:rPr lang="en-GB" sz="2400" baseline="30000" dirty="0" smtClean="0"/>
              <a:t>1</a:t>
            </a:r>
            <a:r>
              <a:rPr lang="en-GB" sz="2400" dirty="0" smtClean="0"/>
              <a:t>Univ. of Liverpool, Liverpool; 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The Riva Partnership Ltd, Barnet; </a:t>
            </a:r>
            <a:r>
              <a:rPr lang="en-GB" sz="2400" baseline="30000" dirty="0" smtClean="0"/>
              <a:t>3</a:t>
            </a:r>
            <a:r>
              <a:rPr lang="en-GB" sz="2400" dirty="0" smtClean="0"/>
              <a:t>Crohn’s &amp; Colitis UK, St Albans; </a:t>
            </a:r>
            <a:r>
              <a:rPr lang="en-GB" sz="2400" baseline="30000" dirty="0" smtClean="0"/>
              <a:t>4</a:t>
            </a:r>
            <a:r>
              <a:rPr lang="en-GB" sz="2400" dirty="0" smtClean="0"/>
              <a:t>Guy’s &amp; St. Thomas’ Hospitals, London; </a:t>
            </a:r>
            <a:r>
              <a:rPr lang="en-GB" sz="2400" baseline="30000" dirty="0" smtClean="0"/>
              <a:t>5</a:t>
            </a:r>
            <a:r>
              <a:rPr lang="en-GB" sz="2400" dirty="0" smtClean="0"/>
              <a:t>Nuffield Department of Medicine, University of Oxford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4480" y="5218560"/>
            <a:ext cx="14400000" cy="18256721"/>
          </a:xfrm>
          <a:prstGeom prst="roundRect">
            <a:avLst>
              <a:gd name="adj" fmla="val 484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t" anchorCtr="0"/>
          <a:lstStyle/>
          <a:p>
            <a:pPr>
              <a:tabLst>
                <a:tab pos="101600" algn="l"/>
              </a:tabLst>
            </a:pPr>
            <a:endParaRPr lang="en-GB" sz="3600" b="1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0784" y="10031963"/>
            <a:ext cx="184666" cy="1624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6528" y="5327776"/>
            <a:ext cx="13465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Introduction</a:t>
            </a:r>
          </a:p>
          <a:p>
            <a:pPr algn="just"/>
            <a:r>
              <a:rPr lang="en-US" sz="3600" dirty="0" smtClean="0"/>
              <a:t>The </a:t>
            </a:r>
            <a:r>
              <a:rPr lang="en-US" sz="3600" b="1" dirty="0"/>
              <a:t>IBD-Control Questionnaire </a:t>
            </a:r>
            <a:r>
              <a:rPr lang="en-US" sz="3600" dirty="0"/>
              <a:t>is a self-completed patient reported outcome measure developed to </a:t>
            </a:r>
            <a:r>
              <a:rPr lang="en-US" sz="3600" dirty="0" smtClean="0"/>
              <a:t>rapidly capture </a:t>
            </a:r>
            <a:r>
              <a:rPr lang="en-US" sz="3600" dirty="0"/>
              <a:t>disease control from the patient perspective.(1) Eight of the question items generate a summary score (IBDControl</a:t>
            </a:r>
            <a:r>
              <a:rPr lang="en-US" sz="3600" dirty="0" smtClean="0"/>
              <a:t>-8</a:t>
            </a:r>
            <a:r>
              <a:rPr lang="en-US" sz="3600" dirty="0"/>
              <a:t>) ranging from 0 (worst control) to 16 (best control). 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7562851" y="10490103"/>
            <a:ext cx="15122525" cy="6689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9156561" y="25862126"/>
            <a:ext cx="184731" cy="668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15904395" y="36377551"/>
            <a:ext cx="136318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Reference</a:t>
            </a:r>
          </a:p>
          <a:p>
            <a:pPr algn="just"/>
            <a:r>
              <a:rPr lang="en-US" sz="3600" dirty="0" smtClean="0"/>
              <a:t>1</a:t>
            </a:r>
            <a:r>
              <a:rPr lang="en-US" sz="3600" dirty="0"/>
              <a:t>. Bodger K </a:t>
            </a:r>
            <a:r>
              <a:rPr lang="en-US" sz="3600" i="1" dirty="0"/>
              <a:t>et al</a:t>
            </a:r>
            <a:r>
              <a:rPr lang="en-US" sz="3600" dirty="0"/>
              <a:t>. Development and validation of a rapid, generic measure of disease control from the patient's perspective: the IBD-Control </a:t>
            </a:r>
            <a:r>
              <a:rPr lang="en-US" sz="3600" dirty="0" smtClean="0"/>
              <a:t>questionnaire</a:t>
            </a:r>
            <a:r>
              <a:rPr lang="en-US" sz="3600" dirty="0"/>
              <a:t>. </a:t>
            </a:r>
            <a:r>
              <a:rPr lang="en-US" sz="3600" b="1" i="1" dirty="0"/>
              <a:t>Gut</a:t>
            </a:r>
            <a:r>
              <a:rPr lang="en-US" sz="3600" dirty="0"/>
              <a:t> 2014;63:1092-</a:t>
            </a:r>
            <a:r>
              <a:rPr lang="en-US" sz="3600" dirty="0" smtClean="0"/>
              <a:t>1102.  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5763279" y="24376798"/>
            <a:ext cx="13914042" cy="11664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Conclusions</a:t>
            </a:r>
          </a:p>
          <a:p>
            <a:pPr algn="just"/>
            <a:r>
              <a:rPr lang="en-US" sz="3600" dirty="0" smtClean="0"/>
              <a:t>The </a:t>
            </a:r>
            <a:r>
              <a:rPr lang="en-US" sz="3600" dirty="0"/>
              <a:t>IBD-Control-8 items from the </a:t>
            </a:r>
            <a:r>
              <a:rPr lang="en-US" sz="3600" dirty="0" smtClean="0"/>
              <a:t>IBD-Control </a:t>
            </a:r>
            <a:r>
              <a:rPr lang="en-US" sz="3600" dirty="0"/>
              <a:t>Questionnaire are well suited to large-scale electronic surveys, with excellent completion rates within a lengthy patient experience survey. This study provides independent confirmation of its previously reported psychometric properties in a large cohort of UK patients</a:t>
            </a:r>
            <a:r>
              <a:rPr lang="en-US" sz="3600" dirty="0" smtClean="0"/>
              <a:t>.  The instrument is freely available for use in routine settings. Global care ratings are associated with health status at the time of survey and results require careful interpretation.</a:t>
            </a:r>
          </a:p>
          <a:p>
            <a:pPr algn="just"/>
            <a:endParaRPr lang="en-US" sz="2400" dirty="0"/>
          </a:p>
          <a:p>
            <a:pPr algn="ctr"/>
            <a:r>
              <a:rPr lang="en-US" sz="4000" b="1" dirty="0" smtClean="0"/>
              <a:t>Progress and future developments</a:t>
            </a:r>
            <a:endParaRPr lang="en-US" sz="4000" b="1" dirty="0"/>
          </a:p>
          <a:p>
            <a:pPr marL="571500" indent="-571500" algn="just">
              <a:buFont typeface="Arial"/>
              <a:buChar char="•"/>
            </a:pPr>
            <a:r>
              <a:rPr lang="en-US" sz="3600" dirty="0" smtClean="0"/>
              <a:t>The data items for the IBD-Control-8 have been integrated successfully into the </a:t>
            </a:r>
            <a:r>
              <a:rPr lang="en-US" sz="3600" b="1" dirty="0" smtClean="0">
                <a:solidFill>
                  <a:srgbClr val="4F81BD"/>
                </a:solidFill>
              </a:rPr>
              <a:t>UK</a:t>
            </a:r>
            <a:r>
              <a:rPr lang="en-US" sz="3600" dirty="0" smtClean="0">
                <a:solidFill>
                  <a:srgbClr val="4F81BD"/>
                </a:solidFill>
              </a:rPr>
              <a:t> </a:t>
            </a:r>
            <a:r>
              <a:rPr lang="en-US" sz="3600" b="1" dirty="0" smtClean="0">
                <a:solidFill>
                  <a:srgbClr val="4F81BD"/>
                </a:solidFill>
              </a:rPr>
              <a:t>IBD Registry</a:t>
            </a:r>
            <a:r>
              <a:rPr lang="en-US" sz="3600" dirty="0" smtClean="0"/>
              <a:t>, thereby allowing participating teams to record PROM data in routine practice via the registry patient management system or the new registry portal. </a:t>
            </a:r>
            <a:endParaRPr lang="en-US" sz="3200" dirty="0" smtClean="0"/>
          </a:p>
          <a:p>
            <a:pPr marL="571500" indent="-571500" algn="just">
              <a:buFont typeface="Arial"/>
              <a:buChar char="•"/>
            </a:pPr>
            <a:r>
              <a:rPr lang="en-US" sz="3600" dirty="0" smtClean="0"/>
              <a:t>Direct capture of IBD-Control from patients is to be tested in the CCUK-sponsored patient portal, ‘</a:t>
            </a:r>
            <a:r>
              <a:rPr lang="en-US" sz="3600" b="1" dirty="0" smtClean="0">
                <a:solidFill>
                  <a:srgbClr val="4F81BD"/>
                </a:solidFill>
              </a:rPr>
              <a:t>My IBD Portal</a:t>
            </a:r>
            <a:r>
              <a:rPr lang="en-US" sz="3600" dirty="0" smtClean="0"/>
              <a:t>’ developed by the team at </a:t>
            </a:r>
            <a:r>
              <a:rPr lang="en-US" sz="3600" dirty="0" err="1" smtClean="0"/>
              <a:t>Salford</a:t>
            </a:r>
            <a:r>
              <a:rPr lang="en-US" sz="3600" dirty="0" smtClean="0"/>
              <a:t> Royal NHS Foundation Trust (</a:t>
            </a:r>
            <a:r>
              <a:rPr lang="en-US" sz="3600" dirty="0" smtClean="0">
                <a:solidFill>
                  <a:srgbClr val="4F81BD"/>
                </a:solidFill>
                <a:hlinkClick r:id="rId3"/>
              </a:rPr>
              <a:t>www.myibdportal.com</a:t>
            </a:r>
            <a:r>
              <a:rPr lang="en-US" sz="3600" dirty="0" smtClean="0"/>
              <a:t>). </a:t>
            </a:r>
          </a:p>
          <a:p>
            <a:pPr marL="571500" indent="-571500" algn="just">
              <a:buFont typeface="Arial"/>
              <a:buChar char="•"/>
            </a:pPr>
            <a:r>
              <a:rPr lang="en-US" sz="3600" dirty="0" smtClean="0"/>
              <a:t>A Spanish translation and independent validation study is under way.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3600" dirty="0" smtClean="0"/>
              <a:t>IBD-Control is being used by teams in the USA, Europe and Australia to support routine care or research.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008329" y="5297756"/>
            <a:ext cx="134654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Aims</a:t>
            </a:r>
          </a:p>
          <a:p>
            <a:pPr algn="just"/>
            <a:r>
              <a:rPr lang="en-US" sz="3600" dirty="0" smtClean="0"/>
              <a:t>We aimed to </a:t>
            </a:r>
            <a:r>
              <a:rPr lang="en-US" sz="3600" dirty="0"/>
              <a:t>evaluate the feasibility of capturing the </a:t>
            </a:r>
            <a:r>
              <a:rPr lang="en-US" sz="3600" dirty="0" smtClean="0"/>
              <a:t>IBD-Control-8 items electronically </a:t>
            </a:r>
            <a:r>
              <a:rPr lang="en-US" sz="3600" dirty="0"/>
              <a:t>(rather than on paper) and to validate their measurement properties independently within the setting of </a:t>
            </a:r>
            <a:r>
              <a:rPr lang="en-US" sz="3600" dirty="0" smtClean="0"/>
              <a:t>a large</a:t>
            </a:r>
            <a:r>
              <a:rPr lang="en-US" sz="3600" dirty="0"/>
              <a:t>-scale UK patient experience survey</a:t>
            </a:r>
            <a:r>
              <a:rPr lang="en-US" sz="3600" dirty="0" smtClean="0"/>
              <a:t>.</a:t>
            </a:r>
          </a:p>
          <a:p>
            <a:pPr algn="just"/>
            <a:endParaRPr lang="en-US" sz="2400" dirty="0"/>
          </a:p>
        </p:txBody>
      </p:sp>
      <p:pic>
        <p:nvPicPr>
          <p:cNvPr id="49" name="Picture 48" descr="Slide1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92" y="9123516"/>
            <a:ext cx="9144000" cy="6858000"/>
          </a:xfrm>
          <a:prstGeom prst="rect">
            <a:avLst/>
          </a:prstGeom>
        </p:spPr>
      </p:pic>
      <p:pic>
        <p:nvPicPr>
          <p:cNvPr id="42" name="Picture 41" descr="IBDControl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92" y="13897260"/>
            <a:ext cx="6556248" cy="8619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 rot="16200000">
            <a:off x="1920479" y="16291021"/>
            <a:ext cx="3568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IBD-Control-8 items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2" name="Left Brace 51"/>
          <p:cNvSpPr/>
          <p:nvPr/>
        </p:nvSpPr>
        <p:spPr>
          <a:xfrm>
            <a:off x="4043320" y="16690816"/>
            <a:ext cx="207350" cy="220304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/>
          <p:cNvSpPr/>
          <p:nvPr/>
        </p:nvSpPr>
        <p:spPr>
          <a:xfrm>
            <a:off x="4048840" y="15033344"/>
            <a:ext cx="198710" cy="11231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20033" y="23951573"/>
            <a:ext cx="14400000" cy="18256721"/>
          </a:xfrm>
          <a:prstGeom prst="roundRect">
            <a:avLst>
              <a:gd name="adj" fmla="val 484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t" anchorCtr="0"/>
          <a:lstStyle/>
          <a:p>
            <a:pPr>
              <a:tabLst>
                <a:tab pos="101600" algn="l"/>
              </a:tabLst>
            </a:pPr>
            <a:endParaRPr lang="en-GB" sz="3600" b="1" dirty="0" smtClean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987552" y="8524638"/>
            <a:ext cx="13465496" cy="606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Methods</a:t>
            </a:r>
          </a:p>
          <a:p>
            <a:pPr algn="just"/>
            <a:r>
              <a:rPr lang="en-US" sz="3600" dirty="0" smtClean="0"/>
              <a:t>The </a:t>
            </a:r>
            <a:r>
              <a:rPr lang="en-US" sz="3600" dirty="0"/>
              <a:t>IBD2020 survey was an electronic (online) questionnaire of patient experiences of healthcare across Europe, promoted in the UK by the national charity, </a:t>
            </a:r>
            <a:r>
              <a:rPr lang="en-US" sz="3600" dirty="0" err="1"/>
              <a:t>Crohn’s</a:t>
            </a:r>
            <a:r>
              <a:rPr lang="en-US" sz="3600" dirty="0"/>
              <a:t> and Colitis </a:t>
            </a:r>
            <a:r>
              <a:rPr lang="en-US" sz="3600" dirty="0" smtClean="0"/>
              <a:t>UK (</a:t>
            </a:r>
            <a:r>
              <a:rPr lang="en-US" sz="3600" dirty="0" smtClean="0">
                <a:hlinkClick r:id="rId6"/>
              </a:rPr>
              <a:t>www.IBD2020.org</a:t>
            </a:r>
            <a:r>
              <a:rPr lang="en-US" sz="3600" dirty="0" smtClean="0"/>
              <a:t>). </a:t>
            </a:r>
            <a:r>
              <a:rPr lang="en-US" sz="3600" dirty="0"/>
              <a:t>The survey included items about </a:t>
            </a:r>
            <a:r>
              <a:rPr lang="en-US" sz="3600" dirty="0" err="1"/>
              <a:t>sociodemographics</a:t>
            </a:r>
            <a:r>
              <a:rPr lang="en-US" sz="3600" dirty="0"/>
              <a:t>, disease type, treatments, self-reported disease activity (last 3 months), relapse status (last 12 months), disease impact and a wide range of questions about care experiences. The IBD-Control-8 questions were incorporated into the UK survey, allowing an opportunity to validate its </a:t>
            </a:r>
            <a:r>
              <a:rPr lang="en-US" sz="3600" dirty="0" smtClean="0"/>
              <a:t>association with other patient ratings of health status and care.</a:t>
            </a:r>
          </a:p>
          <a:p>
            <a:pPr algn="just"/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955865" y="24397403"/>
            <a:ext cx="13465496" cy="1209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Results</a:t>
            </a:r>
          </a:p>
          <a:p>
            <a:pPr algn="just"/>
            <a:r>
              <a:rPr lang="en-US" sz="3600" dirty="0" smtClean="0"/>
              <a:t>818 </a:t>
            </a:r>
            <a:r>
              <a:rPr lang="en-US" sz="3600" dirty="0"/>
              <a:t>UK patients completed the survey (Female n=611; Under 30 years, n=259; 30-44 </a:t>
            </a:r>
            <a:r>
              <a:rPr lang="en-US" sz="3600" dirty="0" err="1"/>
              <a:t>yrs</a:t>
            </a:r>
            <a:r>
              <a:rPr lang="en-US" sz="3600" dirty="0"/>
              <a:t> n=352; 45-59 </a:t>
            </a:r>
            <a:r>
              <a:rPr lang="en-US" sz="3600" dirty="0" err="1"/>
              <a:t>yrs</a:t>
            </a:r>
            <a:r>
              <a:rPr lang="en-US" sz="3600" dirty="0"/>
              <a:t> </a:t>
            </a:r>
            <a:r>
              <a:rPr lang="en-US" sz="3600" dirty="0" smtClean="0"/>
              <a:t>n</a:t>
            </a:r>
            <a:r>
              <a:rPr lang="en-US" sz="3600" dirty="0"/>
              <a:t>=42, 60 </a:t>
            </a:r>
            <a:r>
              <a:rPr lang="en-US" sz="3600" dirty="0" err="1"/>
              <a:t>yrs</a:t>
            </a:r>
            <a:r>
              <a:rPr lang="en-US" sz="3600" dirty="0"/>
              <a:t> plus n=45; CD n=483; Previous surgery n=275; Current stoma n=69).  </a:t>
            </a:r>
            <a:r>
              <a:rPr lang="en-US" sz="3600" dirty="0" smtClean="0"/>
              <a:t>Self</a:t>
            </a:r>
            <a:r>
              <a:rPr lang="en-US" sz="3600" dirty="0"/>
              <a:t>-reported disease activity in last 3 months: Remission 10.8%, Minimal 21.1%, Mildly 28.0%, Moderately 22.1%, Severely 8.7%, Missing 9.3%. </a:t>
            </a:r>
            <a:endParaRPr lang="en-US" sz="3600" dirty="0" smtClean="0"/>
          </a:p>
          <a:p>
            <a:pPr algn="just"/>
            <a:endParaRPr lang="en-US" sz="1600" dirty="0"/>
          </a:p>
          <a:p>
            <a:pPr algn="just"/>
            <a:r>
              <a:rPr lang="en-US" sz="3600" dirty="0" smtClean="0"/>
              <a:t>701</a:t>
            </a:r>
            <a:r>
              <a:rPr lang="en-US" sz="3600" dirty="0"/>
              <a:t>/818 (85.7%) completed all IBD-Control-8 questions, (mean score [</a:t>
            </a:r>
            <a:r>
              <a:rPr lang="en-US" sz="3600" dirty="0" err="1"/>
              <a:t>sd</a:t>
            </a:r>
            <a:r>
              <a:rPr lang="en-US" sz="3600" dirty="0"/>
              <a:t>]: 7.3 [4.9]; range: 0-16). Internal consistency was strong (</a:t>
            </a:r>
            <a:r>
              <a:rPr lang="en-US" sz="3600" dirty="0" err="1"/>
              <a:t>Cronbach’s</a:t>
            </a:r>
            <a:r>
              <a:rPr lang="en-US" sz="3600" dirty="0"/>
              <a:t> alpha: 0.82). </a:t>
            </a:r>
            <a:r>
              <a:rPr lang="en-US" sz="3600" dirty="0" smtClean="0"/>
              <a:t>Construct </a:t>
            </a:r>
            <a:r>
              <a:rPr lang="en-US" sz="3600" dirty="0"/>
              <a:t>validity of IBD-Control-8 was confirmed by: (a) moderately strong negative correlation (Spearman’s rho values) with ‘Disease Activity In Last 3 months’ (Overall -0.68; CD -0.67; UC -0.66; Post-surgery -0.65) and ‘Number of Relapses in Last 12 months’ (Overall -0.61; CD -0.59; UC -0.60; Post-surgery -</a:t>
            </a:r>
            <a:r>
              <a:rPr lang="en-US" sz="3600" dirty="0" smtClean="0"/>
              <a:t>0.58; </a:t>
            </a:r>
            <a:r>
              <a:rPr lang="en-US" sz="3600" b="1" dirty="0" smtClean="0"/>
              <a:t>Fig. 1</a:t>
            </a:r>
            <a:r>
              <a:rPr lang="en-US" sz="3600" dirty="0" smtClean="0"/>
              <a:t>) </a:t>
            </a:r>
            <a:r>
              <a:rPr lang="en-US" sz="3600" dirty="0"/>
              <a:t>and (b) Significantly higher mean [</a:t>
            </a:r>
            <a:r>
              <a:rPr lang="en-US" sz="3600" dirty="0" err="1"/>
              <a:t>sd</a:t>
            </a:r>
            <a:r>
              <a:rPr lang="en-US" sz="3600" dirty="0"/>
              <a:t>] scores for remission versus any level of disease activity (13.1 [3.1] versus 6.4 [4.5]; p&lt;0.001)</a:t>
            </a:r>
            <a:r>
              <a:rPr lang="en-US" sz="3600" dirty="0" smtClean="0"/>
              <a:t>.  IBD-Control-8 scores were lower with progressively lower global rating of care received (</a:t>
            </a:r>
            <a:r>
              <a:rPr lang="en-US" sz="3600" b="1" dirty="0" smtClean="0"/>
              <a:t>Fig. 2</a:t>
            </a:r>
            <a:r>
              <a:rPr lang="en-US" sz="3600" dirty="0" smtClean="0"/>
              <a:t>).  Utility </a:t>
            </a:r>
            <a:r>
              <a:rPr lang="en-US" sz="3600" dirty="0"/>
              <a:t>of IBD-Control-8 as a screening test to identify ‘quiescent’ patients (score of 13+</a:t>
            </a:r>
            <a:r>
              <a:rPr lang="en-US" sz="3600" dirty="0" smtClean="0"/>
              <a:t>)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 </a:t>
            </a:r>
            <a:r>
              <a:rPr lang="en-US" sz="3600" dirty="0"/>
              <a:t>was confirmed (specificity: 88.2% versus self-reported ‘remission’ status; 95% versus remission or minimal activity). </a:t>
            </a:r>
          </a:p>
          <a:p>
            <a:pPr algn="just"/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5911535" y="39383835"/>
            <a:ext cx="136318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Acknowledgement</a:t>
            </a:r>
          </a:p>
          <a:p>
            <a:pPr algn="just"/>
            <a:r>
              <a:rPr lang="en-US" sz="3600" dirty="0" smtClean="0"/>
              <a:t>We thank CCUK for supporting the IBD2020 and providing permission to undertake this analysis. The original development and validation of IBD-Control (KB) was supported by a project grant from </a:t>
            </a:r>
            <a:r>
              <a:rPr lang="en-US" sz="3600" dirty="0" err="1" smtClean="0"/>
              <a:t>AbbVie</a:t>
            </a:r>
            <a:r>
              <a:rPr lang="en-US" sz="3600" dirty="0"/>
              <a:t>.</a:t>
            </a:r>
            <a:endParaRPr lang="en-US" sz="3600" dirty="0" smtClean="0"/>
          </a:p>
        </p:txBody>
      </p:sp>
      <p:pic>
        <p:nvPicPr>
          <p:cNvPr id="60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29" y="36049720"/>
            <a:ext cx="57277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022212" y="40563758"/>
            <a:ext cx="5823520" cy="712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Fig. 1  Construct validity:  </a:t>
            </a:r>
            <a:r>
              <a:rPr lang="en-US" sz="2000" dirty="0" smtClean="0"/>
              <a:t>IBD-Control-8 score versus number of flares in last 12 months (p&lt;0.01)</a:t>
            </a:r>
            <a:endParaRPr lang="en-US" sz="2000" dirty="0"/>
          </a:p>
        </p:txBody>
      </p:sp>
      <p:pic>
        <p:nvPicPr>
          <p:cNvPr id="6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02" y="36027589"/>
            <a:ext cx="57277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7618787" y="40575049"/>
            <a:ext cx="5823520" cy="712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Fig. 2  Rating of care:  </a:t>
            </a:r>
            <a:r>
              <a:rPr lang="en-US" sz="2000" dirty="0" smtClean="0"/>
              <a:t>IBD-Control-8 score versus overall rating of care quality (p&lt;0.01)</a:t>
            </a:r>
            <a:endParaRPr lang="en-US" sz="2000" dirty="0"/>
          </a:p>
        </p:txBody>
      </p:sp>
      <p:pic>
        <p:nvPicPr>
          <p:cNvPr id="65" name="Picture 64" descr="Screen Shot 2015-06-18 at 15.13.5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126" y="18122265"/>
            <a:ext cx="5825927" cy="3834520"/>
          </a:xfrm>
          <a:prstGeom prst="rect">
            <a:avLst/>
          </a:prstGeom>
        </p:spPr>
      </p:pic>
      <p:pic>
        <p:nvPicPr>
          <p:cNvPr id="66" name="Picture 65" descr="Screen Shot 2015-06-18 at 15.13.3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698" y="15312688"/>
            <a:ext cx="7068874" cy="6494168"/>
          </a:xfrm>
          <a:prstGeom prst="rect">
            <a:avLst/>
          </a:prstGeom>
        </p:spPr>
      </p:pic>
      <p:pic>
        <p:nvPicPr>
          <p:cNvPr id="70" name="Picture 69" descr="Screen Shot 2015-06-18 at 15.24.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626" y="15312485"/>
            <a:ext cx="58293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820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The University of Liverpool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Gledhill, Tamsin</dc:creator>
  <cp:lastModifiedBy>Simon Travis</cp:lastModifiedBy>
  <cp:revision>168</cp:revision>
  <dcterms:created xsi:type="dcterms:W3CDTF">2014-06-09T08:44:35Z</dcterms:created>
  <dcterms:modified xsi:type="dcterms:W3CDTF">2015-06-18T22:21:43Z</dcterms:modified>
</cp:coreProperties>
</file>